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4EBDCF-BAC7-4DD0-8492-CCCFE4F30C7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B9A2B1-B8BA-4804-90A0-A665A2AF6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ч</a:t>
            </a:r>
            <a:r>
              <a:rPr lang="sr-Cyrl-RS" dirty="0" smtClean="0"/>
              <a:t>етврти разред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sr-Cyrl-RS" dirty="0" smtClean="0"/>
              <a:t>Дељивост бројева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228600"/>
            <a:ext cx="2695575" cy="283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95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39000" cy="48310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Дељивост бројем 8</a:t>
            </a:r>
          </a:p>
          <a:p>
            <a:pPr marL="45720" indent="0">
              <a:buNone/>
            </a:pPr>
            <a:endParaRPr lang="sr-Cyrl-RS" sz="28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r-Cyrl-R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sr-Cyrl-R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24 : 8 = 103          58 </a:t>
            </a:r>
            <a:r>
              <a:rPr lang="sr-Cyrl-RS" sz="2800" b="1" dirty="0" smtClean="0">
                <a:solidFill>
                  <a:srgbClr val="FF0000"/>
                </a:solidFill>
              </a:rPr>
              <a:t>720</a:t>
            </a:r>
            <a:r>
              <a:rPr lang="sr-Cyrl-R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: 8 = 7 340    </a:t>
            </a:r>
          </a:p>
          <a:p>
            <a:pPr marL="45720" indent="0">
              <a:buNone/>
            </a:pPr>
            <a:r>
              <a:rPr lang="sr-Cyrl-R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sr-Cyrl-RS" sz="2800" b="1" dirty="0">
                <a:solidFill>
                  <a:srgbClr val="FF0000"/>
                </a:solidFill>
              </a:rPr>
              <a:t>320</a:t>
            </a:r>
            <a:r>
              <a:rPr lang="sr-Cyrl-R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8 = </a:t>
            </a:r>
            <a:r>
              <a:rPr lang="sr-Cyrl-R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790       945 </a:t>
            </a:r>
            <a:r>
              <a:rPr lang="sr-Cyrl-RS" sz="2800" b="1" dirty="0" smtClean="0">
                <a:solidFill>
                  <a:srgbClr val="FF0000"/>
                </a:solidFill>
              </a:rPr>
              <a:t>400 </a:t>
            </a:r>
            <a:r>
              <a:rPr lang="sr-Cyrl-R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8 = 118 175</a:t>
            </a:r>
          </a:p>
          <a:p>
            <a:pPr marL="45720" indent="0">
              <a:buNone/>
            </a:pPr>
            <a:r>
              <a:rPr lang="sr-Cyrl-R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50 </a:t>
            </a:r>
            <a:r>
              <a:rPr lang="sr-Cyrl-RS" sz="2800" b="1" dirty="0" smtClean="0">
                <a:solidFill>
                  <a:srgbClr val="FF0000"/>
                </a:solidFill>
              </a:rPr>
              <a:t>832</a:t>
            </a:r>
            <a:r>
              <a:rPr lang="sr-Cyrl-R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: 8 = 6 354    68 </a:t>
            </a:r>
            <a:r>
              <a:rPr lang="sr-Cyrl-RS" sz="2800" b="1" dirty="0" smtClean="0">
                <a:solidFill>
                  <a:srgbClr val="FF0000"/>
                </a:solidFill>
              </a:rPr>
              <a:t>344</a:t>
            </a:r>
            <a:r>
              <a:rPr lang="sr-Cyrl-R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: 8 = 8 543</a:t>
            </a:r>
            <a:endParaRPr lang="sr-Cyrl-R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" indent="0">
              <a:buNone/>
            </a:pPr>
            <a:endParaRPr lang="sr-Cyrl-RS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Број је дељив са 8 ако је његов троцифрени завршетак дељив са 8.</a:t>
            </a:r>
          </a:p>
          <a:p>
            <a:pPr marL="45720" indent="0">
              <a:buNone/>
            </a:pPr>
            <a:endParaRPr lang="sr-Cyrl-RS" sz="28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5105400"/>
            <a:ext cx="181927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11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10400" cy="597408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Дељивост бројем 9</a:t>
            </a:r>
          </a:p>
          <a:p>
            <a:pPr marL="45720" indent="0">
              <a:buNone/>
            </a:pPr>
            <a:endParaRPr lang="sr-Cyrl-RS" sz="28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r-Cyrl-RS" sz="2800" b="1" dirty="0" smtClean="0"/>
              <a:t>117 : 9 = 13          594 : 9 = 66</a:t>
            </a:r>
          </a:p>
          <a:p>
            <a:pPr marL="45720" indent="0">
              <a:buNone/>
            </a:pPr>
            <a:r>
              <a:rPr lang="sr-Cyrl-RS" sz="2800" b="1" dirty="0" smtClean="0"/>
              <a:t>4212 : 9 = 468      50 301 : 9 = 5 589</a:t>
            </a:r>
          </a:p>
          <a:p>
            <a:pPr marL="45720" indent="0">
              <a:buNone/>
            </a:pPr>
            <a:endParaRPr lang="sr-Cyrl-RS" sz="2800" b="1" dirty="0"/>
          </a:p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Број је дељив бројем 9 само ако му је збир цифара дељив бројем 9.</a:t>
            </a:r>
          </a:p>
          <a:p>
            <a:pPr marL="45720" indent="0">
              <a:buNone/>
            </a:pPr>
            <a:endParaRPr lang="sr-Cyrl-RS" sz="2800" b="1" dirty="0"/>
          </a:p>
          <a:p>
            <a:pPr marL="45720" indent="0">
              <a:buNone/>
            </a:pPr>
            <a:r>
              <a:rPr lang="en-US" sz="2800" dirty="0"/>
              <a:t> </a:t>
            </a:r>
            <a:r>
              <a:rPr lang="sr-Cyrl-RS" sz="2800" b="1" dirty="0" smtClean="0"/>
              <a:t>1 + 1 + 7 = </a:t>
            </a:r>
            <a:r>
              <a:rPr lang="sr-Cyrl-RS" sz="2800" b="1" dirty="0" smtClean="0">
                <a:solidFill>
                  <a:srgbClr val="FF0000"/>
                </a:solidFill>
              </a:rPr>
              <a:t>9</a:t>
            </a:r>
          </a:p>
          <a:p>
            <a:pPr marL="45720" indent="0">
              <a:buNone/>
            </a:pPr>
            <a:r>
              <a:rPr lang="sr-Cyrl-RS" sz="2800" b="1" dirty="0"/>
              <a:t> </a:t>
            </a:r>
            <a:r>
              <a:rPr lang="sr-Cyrl-RS" sz="2800" b="1" dirty="0" smtClean="0"/>
              <a:t>5 + 9 + 4 = 18 = 1 + 8 = </a:t>
            </a:r>
            <a:r>
              <a:rPr lang="sr-Cyrl-RS" sz="2800" b="1" dirty="0" smtClean="0">
                <a:solidFill>
                  <a:srgbClr val="FF0000"/>
                </a:solidFill>
              </a:rPr>
              <a:t>9</a:t>
            </a:r>
          </a:p>
          <a:p>
            <a:pPr marL="45720" indent="0">
              <a:buNone/>
            </a:pPr>
            <a:r>
              <a:rPr lang="sr-Cyrl-RS" sz="2800" b="1" dirty="0"/>
              <a:t> </a:t>
            </a:r>
            <a:r>
              <a:rPr lang="sr-Cyrl-RS" sz="2800" b="1" dirty="0" smtClean="0"/>
              <a:t>4 + 2 + 1 + 2 = </a:t>
            </a:r>
            <a:r>
              <a:rPr lang="sr-Cyrl-RS" sz="2800" b="1" dirty="0" smtClean="0">
                <a:solidFill>
                  <a:srgbClr val="FF0000"/>
                </a:solidFill>
              </a:rPr>
              <a:t>9</a:t>
            </a:r>
          </a:p>
          <a:p>
            <a:pPr marL="45720" indent="0">
              <a:buNone/>
            </a:pPr>
            <a:r>
              <a:rPr lang="sr-Cyrl-RS" sz="2800" b="1" dirty="0"/>
              <a:t> </a:t>
            </a:r>
            <a:r>
              <a:rPr lang="sr-Cyrl-RS" sz="2800" b="1" dirty="0" smtClean="0"/>
              <a:t>5 + 0 + 3 + 0 + 1 = </a:t>
            </a:r>
            <a:r>
              <a:rPr lang="sr-Cyrl-RS" sz="2800" b="1" dirty="0" smtClean="0">
                <a:solidFill>
                  <a:srgbClr val="FF0000"/>
                </a:solidFill>
              </a:rPr>
              <a:t>9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3962400"/>
            <a:ext cx="18478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70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62800" cy="55168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Дељивост бројем 10</a:t>
            </a:r>
          </a:p>
          <a:p>
            <a:pPr marL="45720" indent="0">
              <a:buNone/>
            </a:pPr>
            <a:endParaRPr lang="sr-Cyrl-RS" sz="2800" b="1" dirty="0" smtClean="0"/>
          </a:p>
          <a:p>
            <a:pPr marL="45720" indent="0">
              <a:buNone/>
            </a:pPr>
            <a:r>
              <a:rPr lang="sr-Cyrl-RS" sz="2800" b="1" dirty="0" smtClean="0"/>
              <a:t>620 : 10 = 62      25 480 : 10 = 2 548</a:t>
            </a:r>
          </a:p>
          <a:p>
            <a:pPr marL="45720" indent="0">
              <a:buNone/>
            </a:pPr>
            <a:r>
              <a:rPr lang="sr-Cyrl-RS" sz="2800" b="1" dirty="0" smtClean="0"/>
              <a:t>658 240 : 10 = 65 824</a:t>
            </a:r>
          </a:p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Број је дељив бројем 10 само ако му је последња цифра 0.</a:t>
            </a:r>
          </a:p>
          <a:p>
            <a:pPr marL="45720" indent="0">
              <a:buNone/>
            </a:pPr>
            <a:endParaRPr lang="sr-Cyrl-RS" sz="28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УПАМТИ : </a:t>
            </a:r>
          </a:p>
          <a:p>
            <a:pPr marL="45720" indent="0">
              <a:buNone/>
            </a:pP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НЕ СМЕ СЕ ДЕЛИТИ СА НУЛОМ!</a:t>
            </a:r>
          </a:p>
          <a:p>
            <a:pPr marL="4572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3422070"/>
            <a:ext cx="1971675" cy="1571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7075" y="3493507"/>
            <a:ext cx="18954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51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83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Један цели број је дељив другим целим бројем ако је остатак дељења једнак нули.</a:t>
            </a:r>
          </a:p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r>
              <a:rPr lang="sr-Cyrl-RS" dirty="0" smtClean="0"/>
              <a:t>     54 : 3 = 18            18 • 3 = 54</a:t>
            </a:r>
          </a:p>
          <a:p>
            <a:pPr marL="4572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368 : 4 = 92            92 • 4 = 368</a:t>
            </a:r>
          </a:p>
          <a:p>
            <a:pPr marL="4572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Делилац</a:t>
            </a:r>
            <a:r>
              <a:rPr lang="sr-Cyrl-RS" b="1" dirty="0" smtClean="0"/>
              <a:t> неког броја јесте сваки природни број којим је тај број дељив.</a:t>
            </a:r>
          </a:p>
          <a:p>
            <a:pPr marL="4572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Сваки природни број већи од броја 1 има бар два делиоца.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pPr marL="4572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Садржалац </a:t>
            </a:r>
            <a:r>
              <a:rPr lang="sr-Cyrl-RS" b="1" dirty="0" smtClean="0"/>
              <a:t>неког броја је сваки природни број који је дељив тим бројем.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276600" y="21336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76600" y="25908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4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10400" cy="55930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r-Cyrl-RS" sz="2800" dirty="0" smtClean="0"/>
              <a:t>Природни бројеви већи од 1 који   имају само два делиоца, број 1 и самог себе називају се </a:t>
            </a:r>
            <a:r>
              <a:rPr lang="sr-Cyrl-RS" sz="2800" b="1" dirty="0" smtClean="0">
                <a:solidFill>
                  <a:srgbClr val="FF0000"/>
                </a:solidFill>
              </a:rPr>
              <a:t>прости бројеви</a:t>
            </a:r>
            <a:r>
              <a:rPr lang="sr-Cyrl-RS" sz="28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sr-Cyrl-RS" sz="2800" dirty="0" smtClean="0"/>
              <a:t>Природни бројеви већи од 1 који имају више од два делиоца називају се </a:t>
            </a:r>
            <a:r>
              <a:rPr lang="sr-Cyrl-RS" sz="2800" b="1" dirty="0" smtClean="0">
                <a:solidFill>
                  <a:srgbClr val="FF0000"/>
                </a:solidFill>
              </a:rPr>
              <a:t>сложени бројеви</a:t>
            </a:r>
            <a:r>
              <a:rPr lang="sr-Cyrl-RS" sz="2800" dirty="0" smtClean="0"/>
              <a:t>.</a:t>
            </a:r>
            <a:r>
              <a:rPr lang="en-US" sz="2800" dirty="0" smtClean="0"/>
              <a:t> </a:t>
            </a:r>
            <a:endParaRPr lang="sr-Cyrl-RS" sz="2800" dirty="0" smtClean="0"/>
          </a:p>
          <a:p>
            <a:pPr>
              <a:buFont typeface="Wingdings" pitchFamily="2" charset="2"/>
              <a:buChar char="ü"/>
            </a:pPr>
            <a:r>
              <a:rPr lang="sr-Cyrl-RS" sz="2800" b="1" dirty="0" smtClean="0">
                <a:solidFill>
                  <a:srgbClr val="FF0000"/>
                </a:solidFill>
              </a:rPr>
              <a:t>Број 1 није ни прост ни сложен број.Он је дељив само са собом .</a:t>
            </a:r>
          </a:p>
          <a:p>
            <a:pPr>
              <a:buFont typeface="Wingdings" pitchFamily="2" charset="2"/>
              <a:buChar char="ü"/>
            </a:pPr>
            <a:r>
              <a:rPr lang="sr-Cyrl-RS" sz="2800" b="1" dirty="0" smtClean="0">
                <a:solidFill>
                  <a:srgbClr val="FF0000"/>
                </a:solidFill>
              </a:rPr>
              <a:t>Број 0 је дељив било којим      природним бројем.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2325" y="3994005"/>
            <a:ext cx="1971675" cy="1571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5443105"/>
            <a:ext cx="18954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45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723832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FF0000"/>
                </a:solidFill>
              </a:rPr>
              <a:t>Ово су прости бројеви.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sz="2400" dirty="0" smtClean="0"/>
              <a:t>       11 : 11 = 1     11 : 1 = 11         </a:t>
            </a:r>
          </a:p>
          <a:p>
            <a:pPr marL="45720" indent="0">
              <a:buNone/>
            </a:pPr>
            <a:r>
              <a:rPr lang="sr-Cyrl-RS" sz="2400" dirty="0" smtClean="0"/>
              <a:t>       19 : 1 = 19     19 : 19 = 1</a:t>
            </a:r>
          </a:p>
          <a:p>
            <a:pPr marL="45720" indent="0">
              <a:buNone/>
            </a:pPr>
            <a:r>
              <a:rPr lang="sr-Cyrl-RS" sz="2400" dirty="0" smtClean="0"/>
              <a:t>       61 : 61 = 1      61 : 1 = 61    </a:t>
            </a:r>
          </a:p>
          <a:p>
            <a:pPr marL="45720" indent="0">
              <a:buNone/>
            </a:pPr>
            <a:r>
              <a:rPr lang="sr-Cyrl-RS" sz="2400" b="1" dirty="0">
                <a:solidFill>
                  <a:srgbClr val="FF0000"/>
                </a:solidFill>
              </a:rPr>
              <a:t>к</a:t>
            </a:r>
            <a:r>
              <a:rPr lang="sr-Cyrl-RS" sz="2400" b="1" dirty="0" smtClean="0">
                <a:solidFill>
                  <a:srgbClr val="FF0000"/>
                </a:solidFill>
              </a:rPr>
              <a:t>ао и</a:t>
            </a:r>
            <a:r>
              <a:rPr lang="sr-Cyrl-RS" sz="2400" dirty="0" smtClean="0"/>
              <a:t> :</a:t>
            </a:r>
            <a:endParaRPr lang="sr-Cyrl-RS" sz="2400" dirty="0"/>
          </a:p>
          <a:p>
            <a:pPr marL="45720" indent="0">
              <a:buNone/>
            </a:pPr>
            <a:r>
              <a:rPr lang="sr-Cyrl-RS" sz="2400" dirty="0" smtClean="0"/>
              <a:t> </a:t>
            </a:r>
            <a:r>
              <a:rPr lang="en-US" sz="2400" dirty="0" smtClean="0"/>
              <a:t>2</a:t>
            </a:r>
            <a:r>
              <a:rPr lang="en-US" sz="2400" dirty="0"/>
              <a:t>, 3, 5, 7, 11, 13, 17, 19, 23, 29, 31, 37, 41, 43, 47, 53, 59, 61, 67, 73, 79,  83, 89, 97...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192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4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Дељивост бројем 2</a:t>
            </a:r>
          </a:p>
          <a:p>
            <a:pPr marL="45720" indent="0">
              <a:buNone/>
            </a:pPr>
            <a:r>
              <a:rPr lang="sr-Cyrl-RS" sz="2800" b="1" dirty="0" smtClean="0"/>
              <a:t>Број је дељив бројем 2 само ако му је последња цифра паран број </a:t>
            </a:r>
            <a:r>
              <a:rPr lang="en-US" sz="2800" dirty="0" smtClean="0"/>
              <a:t>(</a:t>
            </a:r>
            <a:r>
              <a:rPr lang="en-US" sz="2800" dirty="0"/>
              <a:t>0, 2, 4, 6, 8)</a:t>
            </a:r>
          </a:p>
          <a:p>
            <a:pPr marL="45720" indent="0">
              <a:buNone/>
            </a:pPr>
            <a:r>
              <a:rPr lang="sr-Cyrl-RS" sz="2800" dirty="0" smtClean="0"/>
              <a:t>    486 : 2 = 243   590 : 2 = 295   </a:t>
            </a:r>
          </a:p>
          <a:p>
            <a:pPr marL="45720" indent="0">
              <a:buNone/>
            </a:pPr>
            <a:r>
              <a:rPr lang="sr-Cyrl-RS" sz="2800" dirty="0" smtClean="0"/>
              <a:t>    738 : 2 =369</a:t>
            </a:r>
          </a:p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Дељивост бројем 5</a:t>
            </a:r>
          </a:p>
          <a:p>
            <a:pPr marL="45720" indent="0">
              <a:buNone/>
            </a:pPr>
            <a:r>
              <a:rPr lang="sr-Cyrl-RS" sz="2800" b="1" dirty="0" smtClean="0"/>
              <a:t>Број је дељив бројем 5 ако се завршава са цифрама 0 или 5.</a:t>
            </a:r>
            <a:r>
              <a:rPr lang="en-US" sz="2800" dirty="0"/>
              <a:t> </a:t>
            </a:r>
            <a:endParaRPr lang="sr-Cyrl-RS" sz="2800" dirty="0" smtClean="0"/>
          </a:p>
          <a:p>
            <a:pPr marL="45720" indent="0">
              <a:buNone/>
            </a:pPr>
            <a:r>
              <a:rPr lang="sr-Cyrl-RS" sz="2800" dirty="0" smtClean="0"/>
              <a:t>650 : 5 = 130       795 : 5 = 159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4700" y="152400"/>
            <a:ext cx="201930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4572000"/>
            <a:ext cx="18288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14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59680"/>
          </a:xfrm>
        </p:spPr>
        <p:txBody>
          <a:bodyPr/>
          <a:lstStyle/>
          <a:p>
            <a:pPr marL="4572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Дељивост бројем 3</a:t>
            </a:r>
          </a:p>
          <a:p>
            <a:pPr marL="45720" indent="0">
              <a:buNone/>
            </a:pPr>
            <a:endParaRPr lang="sr-Cyrl-RS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r-Cyrl-RS" b="1" dirty="0" smtClean="0"/>
              <a:t>   207 : 3 = 69     1767 : 3 = 589</a:t>
            </a:r>
          </a:p>
          <a:p>
            <a:pPr marL="45720" indent="0">
              <a:buNone/>
            </a:pPr>
            <a:r>
              <a:rPr lang="sr-Cyrl-RS" b="1" dirty="0"/>
              <a:t> </a:t>
            </a:r>
            <a:r>
              <a:rPr lang="sr-Cyrl-RS" b="1" dirty="0" smtClean="0"/>
              <a:t>  5004 : 3 = 1668     29 994 : 3 = 9998</a:t>
            </a:r>
            <a:endParaRPr lang="sr-Cyrl-RS" b="1" dirty="0"/>
          </a:p>
          <a:p>
            <a:pPr marL="45720" indent="0">
              <a:buNone/>
            </a:pPr>
            <a:endParaRPr lang="sr-Cyrl-RS" b="1" dirty="0" smtClean="0"/>
          </a:p>
          <a:p>
            <a:pPr marL="4572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Број је дељив бројем 3 само ако му је збир цифара дељив бројем 3.</a:t>
            </a:r>
          </a:p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sr-Cyrl-RS" b="1" dirty="0" smtClean="0"/>
              <a:t>207 = 2 + 0 + 7 = </a:t>
            </a:r>
            <a:r>
              <a:rPr lang="sr-Cyrl-RS" b="1" dirty="0" smtClean="0">
                <a:solidFill>
                  <a:srgbClr val="FF0000"/>
                </a:solidFill>
              </a:rPr>
              <a:t>9</a:t>
            </a:r>
            <a:r>
              <a:rPr lang="sr-Cyrl-RS" b="1" dirty="0" smtClean="0"/>
              <a:t>    </a:t>
            </a:r>
          </a:p>
          <a:p>
            <a:pPr marL="45720" indent="0">
              <a:buNone/>
            </a:pPr>
            <a:r>
              <a:rPr lang="sr-Cyrl-RS" b="1" dirty="0" smtClean="0"/>
              <a:t>1 + 7 + 6 + 7 = 21 = 2 + 1 = </a:t>
            </a:r>
            <a:r>
              <a:rPr lang="sr-Cyrl-RS" b="1" dirty="0" smtClean="0">
                <a:solidFill>
                  <a:srgbClr val="FF0000"/>
                </a:solidFill>
              </a:rPr>
              <a:t>3</a:t>
            </a:r>
          </a:p>
          <a:p>
            <a:pPr marL="45720" indent="0">
              <a:buNone/>
            </a:pPr>
            <a:r>
              <a:rPr lang="sr-Cyrl-RS" b="1" dirty="0" smtClean="0"/>
              <a:t>2 + 9 + 9 + 9 + 4 = 33 = 3+3 =</a:t>
            </a:r>
            <a:r>
              <a:rPr lang="sr-Cyrl-RS" b="1" dirty="0" smtClean="0">
                <a:solidFill>
                  <a:srgbClr val="FF0000"/>
                </a:solidFill>
              </a:rPr>
              <a:t> 6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3429000"/>
            <a:ext cx="17335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89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2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Дељивост бројем 4</a:t>
            </a:r>
          </a:p>
          <a:p>
            <a:pPr marL="45720" indent="0">
              <a:buNone/>
            </a:pPr>
            <a:endParaRPr lang="sr-Cyrl-RS" sz="28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r-Cyrl-RS" sz="2800" b="1" dirty="0" smtClean="0"/>
              <a:t>   3</a:t>
            </a:r>
            <a:r>
              <a:rPr lang="sr-Cyrl-RS" sz="2800" b="1" dirty="0" smtClean="0">
                <a:solidFill>
                  <a:srgbClr val="FF0000"/>
                </a:solidFill>
              </a:rPr>
              <a:t>24</a:t>
            </a:r>
            <a:r>
              <a:rPr lang="sr-Cyrl-RS" sz="2800" b="1" dirty="0" smtClean="0"/>
              <a:t> : 4 = 81         5</a:t>
            </a:r>
            <a:r>
              <a:rPr lang="sr-Cyrl-RS" sz="2800" b="1" dirty="0" smtClean="0">
                <a:solidFill>
                  <a:srgbClr val="FF0000"/>
                </a:solidFill>
              </a:rPr>
              <a:t>20</a:t>
            </a:r>
            <a:r>
              <a:rPr lang="sr-Cyrl-RS" sz="2800" b="1" dirty="0" smtClean="0"/>
              <a:t> : 4 = 130</a:t>
            </a:r>
          </a:p>
          <a:p>
            <a:pPr marL="45720" indent="0">
              <a:buNone/>
            </a:pPr>
            <a:r>
              <a:rPr lang="sr-Cyrl-RS" sz="2800" b="1" dirty="0"/>
              <a:t> </a:t>
            </a:r>
            <a:r>
              <a:rPr lang="sr-Cyrl-RS" sz="2800" b="1" dirty="0" smtClean="0"/>
              <a:t>  78</a:t>
            </a:r>
            <a:r>
              <a:rPr lang="sr-Cyrl-RS" sz="2800" b="1" dirty="0" smtClean="0">
                <a:solidFill>
                  <a:srgbClr val="FF0000"/>
                </a:solidFill>
              </a:rPr>
              <a:t>64</a:t>
            </a:r>
            <a:r>
              <a:rPr lang="sr-Cyrl-RS" sz="2800" b="1" dirty="0" smtClean="0"/>
              <a:t> : 4 = 1 966    </a:t>
            </a:r>
          </a:p>
          <a:p>
            <a:pPr marL="45720" indent="0">
              <a:buNone/>
            </a:pPr>
            <a:r>
              <a:rPr lang="sr-Cyrl-RS" sz="2800" b="1" dirty="0"/>
              <a:t> </a:t>
            </a:r>
            <a:r>
              <a:rPr lang="sr-Cyrl-RS" sz="2800" b="1" dirty="0" smtClean="0"/>
              <a:t>  45 8</a:t>
            </a:r>
            <a:r>
              <a:rPr lang="sr-Cyrl-RS" sz="2800" b="1" dirty="0" smtClean="0">
                <a:solidFill>
                  <a:srgbClr val="FF0000"/>
                </a:solidFill>
              </a:rPr>
              <a:t>44 </a:t>
            </a:r>
            <a:r>
              <a:rPr lang="sr-Cyrl-RS" sz="2800" b="1" dirty="0" smtClean="0"/>
              <a:t>: 4 = 11 461</a:t>
            </a:r>
            <a:endParaRPr lang="sr-Cyrl-RS" sz="2800" b="1" dirty="0"/>
          </a:p>
          <a:p>
            <a:pPr marL="45720" indent="0">
              <a:buNone/>
            </a:pPr>
            <a:endParaRPr lang="sr-Cyrl-RS" sz="2800" b="1" dirty="0" smtClean="0"/>
          </a:p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Број је дељив бројем 4 само ако су му   последње две цифре дељиве бројем 4.</a:t>
            </a:r>
          </a:p>
          <a:p>
            <a:pPr marL="4572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381000"/>
            <a:ext cx="18954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77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4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Дељивост бројем 6</a:t>
            </a:r>
          </a:p>
          <a:p>
            <a:pPr marL="45720" indent="0">
              <a:buNone/>
            </a:pPr>
            <a:endParaRPr lang="sr-Cyrl-RS" sz="28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r-Cyrl-RS" sz="2800" b="1" dirty="0" smtClean="0"/>
              <a:t>102 : 6 = 17       </a:t>
            </a:r>
            <a:r>
              <a:rPr lang="sr-Cyrl-RS" sz="2800" b="1" dirty="0"/>
              <a:t>9 810 : 6 = 1 635      </a:t>
            </a:r>
            <a:endParaRPr lang="sr-Cyrl-RS" sz="2800" b="1" dirty="0" smtClean="0"/>
          </a:p>
          <a:p>
            <a:pPr marL="45720" indent="0">
              <a:buNone/>
            </a:pPr>
            <a:r>
              <a:rPr lang="sr-Cyrl-RS" sz="2800" b="1" dirty="0" smtClean="0"/>
              <a:t>972 : 6 = 162     25 836 : 6 = 4 306</a:t>
            </a:r>
            <a:endParaRPr lang="sr-Cyrl-RS" sz="2800" b="1" dirty="0"/>
          </a:p>
          <a:p>
            <a:pPr marL="45720" indent="0">
              <a:buNone/>
            </a:pPr>
            <a:endParaRPr lang="sr-Cyrl-RS" sz="2800" b="1" dirty="0" smtClean="0"/>
          </a:p>
          <a:p>
            <a:pPr marL="45720" indent="0">
              <a:buNone/>
            </a:pPr>
            <a:r>
              <a:rPr lang="sr-Cyrl-RS" sz="2800" b="1" dirty="0" smtClean="0">
                <a:solidFill>
                  <a:srgbClr val="FF0000"/>
                </a:solidFill>
              </a:rPr>
              <a:t>Број је дељив бројем 6 само ако је дељив бројевима 2 и 3.</a:t>
            </a:r>
          </a:p>
          <a:p>
            <a:pPr marL="45720" indent="0">
              <a:buNone/>
            </a:pPr>
            <a:endParaRPr lang="sr-Cyrl-RS" sz="2800" b="1" dirty="0"/>
          </a:p>
          <a:p>
            <a:pPr marL="45720" indent="0">
              <a:buNone/>
            </a:pPr>
            <a:endParaRPr lang="sr-Cyrl-RS" b="1" dirty="0"/>
          </a:p>
          <a:p>
            <a:pPr marL="45720" indent="0">
              <a:buNone/>
            </a:pPr>
            <a:r>
              <a:rPr lang="en-US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0406" y="4495800"/>
            <a:ext cx="18954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54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88280"/>
          </a:xfrm>
        </p:spPr>
        <p:txBody>
          <a:bodyPr/>
          <a:lstStyle/>
          <a:p>
            <a:pPr marL="4572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Дељивост бројем 7</a:t>
            </a:r>
          </a:p>
          <a:p>
            <a:pPr marL="45720" indent="0">
              <a:buNone/>
            </a:pPr>
            <a:endParaRPr lang="sr-Cyrl-RS" dirty="0" smtClean="0"/>
          </a:p>
          <a:p>
            <a:pPr marL="45720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Број </a:t>
            </a:r>
            <a:r>
              <a:rPr lang="sr-Cyrl-RS" b="1" dirty="0">
                <a:solidFill>
                  <a:srgbClr val="FF0000"/>
                </a:solidFill>
              </a:rPr>
              <a:t>је дељив са 7 ако занемарите његову последњу цифру (јединицу) и од остатка одузмете двоструку вредност занемарене цифре</a:t>
            </a:r>
            <a:r>
              <a:rPr lang="sr-Cyrl-RS" dirty="0"/>
              <a:t>, нпр. број 231 занемаримо `1` и од 23 одузмемо 2 што износи 21 које је дељиво са 7, уколико имамо многоцифрен број </a:t>
            </a:r>
            <a:r>
              <a:rPr lang="sr-Cyrl-RS" dirty="0" smtClean="0"/>
              <a:t>поступак </a:t>
            </a:r>
            <a:r>
              <a:rPr lang="sr-Cyrl-RS" dirty="0"/>
              <a:t>можемо да поновимо више пута</a:t>
            </a:r>
            <a:r>
              <a:rPr lang="sr-Cyrl-RS" dirty="0" smtClean="0"/>
              <a:t>.</a:t>
            </a:r>
          </a:p>
          <a:p>
            <a:pPr marL="45720" indent="0">
              <a:buNone/>
            </a:pPr>
            <a:r>
              <a:rPr lang="sr-Cyrl-RS" dirty="0" smtClean="0"/>
              <a:t>7 23</a:t>
            </a:r>
            <a:r>
              <a:rPr lang="sr-Cyrl-RS" b="1" dirty="0" smtClean="0">
                <a:solidFill>
                  <a:srgbClr val="FF0000"/>
                </a:solidFill>
              </a:rPr>
              <a:t>1</a:t>
            </a:r>
            <a:r>
              <a:rPr lang="sr-Cyrl-RS" dirty="0" smtClean="0"/>
              <a:t> : 7 = 1 033   723 – </a:t>
            </a:r>
            <a:r>
              <a:rPr lang="sr-Cyrl-RS" dirty="0" smtClean="0">
                <a:solidFill>
                  <a:srgbClr val="FF0000"/>
                </a:solidFill>
              </a:rPr>
              <a:t>2</a:t>
            </a:r>
            <a:r>
              <a:rPr lang="sr-Cyrl-RS" dirty="0" smtClean="0"/>
              <a:t> = 72</a:t>
            </a:r>
            <a:r>
              <a:rPr lang="sr-Cyrl-RS" dirty="0" smtClean="0">
                <a:solidFill>
                  <a:srgbClr val="FF0000"/>
                </a:solidFill>
              </a:rPr>
              <a:t>1</a:t>
            </a:r>
            <a:r>
              <a:rPr lang="sr-Cyrl-RS" dirty="0" smtClean="0"/>
              <a:t> = 72 - </a:t>
            </a:r>
            <a:r>
              <a:rPr lang="sr-Cyrl-RS" dirty="0" smtClean="0">
                <a:solidFill>
                  <a:srgbClr val="FF0000"/>
                </a:solidFill>
              </a:rPr>
              <a:t>2</a:t>
            </a:r>
            <a:r>
              <a:rPr lang="sr-Cyrl-RS" dirty="0" smtClean="0"/>
              <a:t> = </a:t>
            </a:r>
            <a:r>
              <a:rPr lang="sr-Cyrl-RS" b="1" dirty="0" smtClean="0">
                <a:solidFill>
                  <a:srgbClr val="FF0000"/>
                </a:solidFill>
              </a:rPr>
              <a:t>70 = 7</a:t>
            </a:r>
            <a:endParaRPr lang="sr-Cyrl-RS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sr-Cyrl-RS" dirty="0" smtClean="0"/>
              <a:t>173 99</a:t>
            </a:r>
            <a:r>
              <a:rPr lang="sr-Cyrl-RS" b="1" dirty="0" smtClean="0">
                <a:solidFill>
                  <a:srgbClr val="FF0000"/>
                </a:solidFill>
              </a:rPr>
              <a:t>9</a:t>
            </a:r>
            <a:r>
              <a:rPr lang="sr-Cyrl-RS" dirty="0" smtClean="0"/>
              <a:t> : 7 = 24 857   </a:t>
            </a:r>
          </a:p>
          <a:p>
            <a:pPr marL="45720" indent="0">
              <a:buNone/>
            </a:pPr>
            <a:r>
              <a:rPr lang="sr-Cyrl-RS" dirty="0" smtClean="0"/>
              <a:t>17 399 – </a:t>
            </a:r>
            <a:r>
              <a:rPr lang="sr-Cyrl-RS" b="1" dirty="0" smtClean="0">
                <a:solidFill>
                  <a:srgbClr val="FF0000"/>
                </a:solidFill>
              </a:rPr>
              <a:t>18</a:t>
            </a:r>
            <a:r>
              <a:rPr lang="sr-Cyrl-RS" dirty="0" smtClean="0"/>
              <a:t> = </a:t>
            </a:r>
            <a:r>
              <a:rPr lang="sr-Cyrl-R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17 38</a:t>
            </a:r>
            <a:r>
              <a:rPr lang="sr-Cyrl-RS" b="1" dirty="0" smtClean="0">
                <a:solidFill>
                  <a:srgbClr val="FF0000"/>
                </a:solidFill>
              </a:rPr>
              <a:t>1</a:t>
            </a:r>
            <a:r>
              <a:rPr lang="sr-Cyrl-R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1 738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/>
              <a:t>– </a:t>
            </a:r>
            <a:r>
              <a:rPr lang="sr-Cyrl-RS" dirty="0" smtClean="0">
                <a:solidFill>
                  <a:srgbClr val="FF0000"/>
                </a:solidFill>
              </a:rPr>
              <a:t>2</a:t>
            </a:r>
            <a:r>
              <a:rPr lang="sr-Cyrl-RS" dirty="0" smtClean="0"/>
              <a:t> = 1 73</a:t>
            </a:r>
            <a:r>
              <a:rPr lang="sr-Cyrl-RS" dirty="0" smtClean="0">
                <a:solidFill>
                  <a:srgbClr val="FF0000"/>
                </a:solidFill>
              </a:rPr>
              <a:t>6</a:t>
            </a:r>
            <a:r>
              <a:rPr lang="sr-Cyrl-RS" dirty="0" smtClean="0"/>
              <a:t>  </a:t>
            </a:r>
          </a:p>
          <a:p>
            <a:pPr marL="45720" indent="0">
              <a:buNone/>
            </a:pPr>
            <a:r>
              <a:rPr lang="sr-Cyrl-RS" dirty="0" smtClean="0"/>
              <a:t>173 – </a:t>
            </a:r>
            <a:r>
              <a:rPr lang="sr-Cyrl-RS" b="1" dirty="0" smtClean="0">
                <a:solidFill>
                  <a:srgbClr val="FF0000"/>
                </a:solidFill>
              </a:rPr>
              <a:t>12</a:t>
            </a:r>
            <a:r>
              <a:rPr lang="sr-Cyrl-RS" dirty="0" smtClean="0"/>
              <a:t> = 16</a:t>
            </a:r>
            <a:r>
              <a:rPr lang="sr-Cyrl-RS" b="1" dirty="0" smtClean="0">
                <a:solidFill>
                  <a:srgbClr val="FF0000"/>
                </a:solidFill>
              </a:rPr>
              <a:t>1</a:t>
            </a:r>
            <a:r>
              <a:rPr lang="sr-Cyrl-RS" dirty="0" smtClean="0"/>
              <a:t> = 16 – </a:t>
            </a:r>
            <a:r>
              <a:rPr lang="sr-Cyrl-RS" b="1" dirty="0" smtClean="0">
                <a:solidFill>
                  <a:srgbClr val="FF0000"/>
                </a:solidFill>
              </a:rPr>
              <a:t>2</a:t>
            </a:r>
            <a:r>
              <a:rPr lang="sr-Cyrl-RS" dirty="0" smtClean="0"/>
              <a:t> = </a:t>
            </a:r>
            <a:r>
              <a:rPr lang="sr-Cyrl-RS" b="1" dirty="0" smtClean="0">
                <a:solidFill>
                  <a:srgbClr val="FF0000"/>
                </a:solidFill>
              </a:rPr>
              <a:t>14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152400"/>
            <a:ext cx="18288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77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</TotalTime>
  <Words>689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Дељивост бројева</vt:lpstr>
      <vt:lpstr>Slide 2</vt:lpstr>
      <vt:lpstr>Slide 3</vt:lpstr>
      <vt:lpstr>Ово су прости бројеви.  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Дељивост бројева</dc:title>
  <dc:creator>Gordana</dc:creator>
  <cp:lastModifiedBy>Nada</cp:lastModifiedBy>
  <cp:revision>12</cp:revision>
  <dcterms:created xsi:type="dcterms:W3CDTF">2014-03-14T17:54:24Z</dcterms:created>
  <dcterms:modified xsi:type="dcterms:W3CDTF">2015-11-24T21:18:23Z</dcterms:modified>
</cp:coreProperties>
</file>